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y="6858000" cx="12192000"/>
  <p:notesSz cx="6858000" cy="9144000"/>
  <p:embeddedFontLst>
    <p:embeddedFont>
      <p:font typeface="Helvetica Neue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840">
          <p15:clr>
            <a:srgbClr val="A4A3A4"/>
          </p15:clr>
        </p15:guide>
        <p15:guide id="2" pos="3864">
          <p15:clr>
            <a:srgbClr val="A4A3A4"/>
          </p15:clr>
        </p15:guide>
        <p15:guide id="3" pos="722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8" roundtripDataSignature="AMtx7mi9oVJCkM7hIvLXsAkFsoO/fQ+j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 orient="horz"/>
        <p:guide pos="3864"/>
        <p:guide pos="72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-regular.fntdata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HelveticaNeue-italic.fntdata"/><Relationship Id="rId41" Type="http://schemas.openxmlformats.org/officeDocument/2006/relationships/slide" Target="slides/slide35.xml"/><Relationship Id="rId85" Type="http://schemas.openxmlformats.org/officeDocument/2006/relationships/font" Target="fonts/HelveticaNeue-bold.fntdata"/><Relationship Id="rId44" Type="http://schemas.openxmlformats.org/officeDocument/2006/relationships/slide" Target="slides/slide38.xml"/><Relationship Id="rId88" Type="http://customschemas.google.com/relationships/presentationmetadata" Target="metadata"/><Relationship Id="rId43" Type="http://schemas.openxmlformats.org/officeDocument/2006/relationships/slide" Target="slides/slide37.xml"/><Relationship Id="rId87" Type="http://schemas.openxmlformats.org/officeDocument/2006/relationships/font" Target="fonts/HelveticaNeue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more information on execution of R code, see: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https://subscription.packtpub.com/book/application_development/9781783989263/1/ch01lvl1sec09/r-is-interpreted-on-the-fly</a:t>
            </a:r>
            <a:endParaRPr/>
          </a:p>
        </p:txBody>
      </p:sp>
      <p:sp>
        <p:nvSpPr>
          <p:cNvPr id="238" name="Google Shape;23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Four panes in Rstudio. Describe the panes.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Interactive console. Try basic math operations here.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 code. Try writing the same operations here and go Cmd-A and Cmd-Enter. Also save the script. Run it.</a:t>
            </a:r>
            <a:endParaRPr/>
          </a:p>
        </p:txBody>
      </p:sp>
      <p:sp>
        <p:nvSpPr>
          <p:cNvPr id="252" name="Google Shape;25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Show them how to leave comments.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Calculate sum(2,3) and assign it to variable </a:t>
            </a:r>
            <a:r>
              <a:rPr i="1" lang="en-US"/>
              <a:t>a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Calculate prod(2,3) and assign it to variable </a:t>
            </a:r>
            <a:r>
              <a:rPr i="1" lang="en-US"/>
              <a:t>b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Calculate a-b and assign it to variable </a:t>
            </a:r>
            <a:r>
              <a:rPr i="1" lang="en-US"/>
              <a:t>c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 </a:t>
            </a:r>
            <a:r>
              <a:rPr i="1" lang="en-US"/>
              <a:t>c</a:t>
            </a:r>
            <a:r>
              <a:rPr lang="en-US"/>
              <a:t> == 0?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Conclusion: summing numbers is not the same as multiplying them.</a:t>
            </a:r>
            <a:endParaRPr/>
          </a:p>
        </p:txBody>
      </p:sp>
      <p:sp>
        <p:nvSpPr>
          <p:cNvPr id="268" name="Google Shape;26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Caclulate sum(2,3) and assign it to variable </a:t>
            </a:r>
            <a:r>
              <a:rPr i="1" lang="en-US"/>
              <a:t>a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Calculate prod(2,3) and assign it to variable </a:t>
            </a:r>
            <a:r>
              <a:rPr i="1" lang="en-US"/>
              <a:t>b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Calculate a-b and assign it to variable </a:t>
            </a:r>
            <a:r>
              <a:rPr i="1" lang="en-US"/>
              <a:t>c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 </a:t>
            </a:r>
            <a:r>
              <a:rPr i="1" lang="en-US"/>
              <a:t>c</a:t>
            </a:r>
            <a:r>
              <a:rPr lang="en-US"/>
              <a:t> == 0?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Conclusion: summing numbers is not the same as multiplying them.</a:t>
            </a:r>
            <a:endParaRPr/>
          </a:p>
        </p:txBody>
      </p:sp>
      <p:sp>
        <p:nvSpPr>
          <p:cNvPr id="276" name="Google Shape;27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52c276e0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a52c276e0_0_7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3a52c276e0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02bc038d2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1102bc038d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02bc038d2_0_7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1102bc038d2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a52c276e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a52c276e0_0_8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3a52c276e0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02bc038d2_0_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1102bc038d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02bc038d2_0_4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1102bc038d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02bc038d2_0_1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1102bc038d2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02bc038d2_0_2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102bc038d2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02bc038d2_0_3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1102bc038d2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the absolute beginner.</a:t>
            </a:r>
            <a:endParaRPr/>
          </a:p>
        </p:txBody>
      </p:sp>
      <p:sp>
        <p:nvSpPr>
          <p:cNvPr id="156" name="Google Shape;15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a52c276e0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a52c276e0_0_15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3a52c276e0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a52c276e0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13a52c276e0_0_16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Questions: How many have experience with programming?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many have experience with 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many feel the need for data analytic tools?</a:t>
            </a:r>
            <a:endParaRPr/>
          </a:p>
        </p:txBody>
      </p:sp>
      <p:sp>
        <p:nvSpPr>
          <p:cNvPr id="504" name="Google Shape;504;g13a52c276e0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a52c276e0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a52c276e0_0_15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3a52c276e0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Questions: How many have experience with programming?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many have experience with 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many feel the need for data analytic tools?</a:t>
            </a:r>
            <a:endParaRPr/>
          </a:p>
        </p:txBody>
      </p:sp>
      <p:sp>
        <p:nvSpPr>
          <p:cNvPr id="172" name="Google Shape;17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Show them how to open the fasta file.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6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Show them how to open the fasta file.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7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02A4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3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73"/>
          <p:cNvSpPr txBox="1"/>
          <p:nvPr>
            <p:ph idx="1" type="subTitle"/>
          </p:nvPr>
        </p:nvSpPr>
        <p:spPr>
          <a:xfrm>
            <a:off x="1524000" y="5862638"/>
            <a:ext cx="9144000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73"/>
          <p:cNvSpPr txBox="1"/>
          <p:nvPr>
            <p:ph type="ctrTitle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3"/>
          <p:cNvSpPr txBox="1"/>
          <p:nvPr>
            <p:ph idx="2" type="body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6D0E2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6D0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2"/>
          <p:cNvSpPr txBox="1"/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2"/>
          <p:cNvSpPr txBox="1"/>
          <p:nvPr>
            <p:ph idx="1" type="body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8181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8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  <a:defRPr sz="60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02A4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13a52c276e0_0_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3235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3a52c276e0_0_93"/>
          <p:cNvSpPr txBox="1"/>
          <p:nvPr>
            <p:ph idx="1" type="subTitle"/>
          </p:nvPr>
        </p:nvSpPr>
        <p:spPr>
          <a:xfrm>
            <a:off x="1519616" y="5467527"/>
            <a:ext cx="91440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g13a52c276e0_0_93"/>
          <p:cNvSpPr txBox="1"/>
          <p:nvPr>
            <p:ph type="ctrTitle"/>
          </p:nvPr>
        </p:nvSpPr>
        <p:spPr>
          <a:xfrm>
            <a:off x="914400" y="2463065"/>
            <a:ext cx="103632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13a52c276e0_0_93"/>
          <p:cNvSpPr txBox="1"/>
          <p:nvPr>
            <p:ph idx="2" type="body"/>
          </p:nvPr>
        </p:nvSpPr>
        <p:spPr>
          <a:xfrm>
            <a:off x="914400" y="4182634"/>
            <a:ext cx="10363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6D0E2"/>
              </a:buClr>
              <a:buSzPts val="3600"/>
              <a:buFont typeface="Arial"/>
              <a:buNone/>
              <a:defRPr b="0" i="0" sz="3600">
                <a:solidFill>
                  <a:srgbClr val="06D0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a52c276e0_0_98"/>
          <p:cNvSpPr txBox="1"/>
          <p:nvPr>
            <p:ph idx="1" type="body"/>
          </p:nvPr>
        </p:nvSpPr>
        <p:spPr>
          <a:xfrm>
            <a:off x="838200" y="1876483"/>
            <a:ext cx="105156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>
            <a:lvl1pPr indent="-37084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0039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g13a52c276e0_0_9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13a52c276e0_0_9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g13a52c276e0_0_9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13a52c276e0_0_9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a52c276e0_0_10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  <a:defRPr sz="6000">
                <a:solidFill>
                  <a:srgbClr val="002A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13a52c276e0_0_10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  <a:defRPr b="0" i="0" sz="2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g13a52c276e0_0_10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13a52c276e0_0_10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3a52c276e0_0_10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a52c276e0_0_1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  <a:defRPr>
                <a:solidFill>
                  <a:srgbClr val="002A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13a52c276e0_0_1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g13a52c276e0_0_1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13a52c276e0_0_1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3a52c276e0_0_1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a52c276e0_0_116"/>
          <p:cNvSpPr txBox="1"/>
          <p:nvPr>
            <p:ph type="title"/>
          </p:nvPr>
        </p:nvSpPr>
        <p:spPr>
          <a:xfrm>
            <a:off x="839788" y="457200"/>
            <a:ext cx="3932100" cy="58800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13a52c276e0_0_116"/>
          <p:cNvSpPr txBox="1"/>
          <p:nvPr>
            <p:ph idx="1" type="body"/>
          </p:nvPr>
        </p:nvSpPr>
        <p:spPr>
          <a:xfrm>
            <a:off x="5092700" y="457200"/>
            <a:ext cx="6262800" cy="58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0360" lvl="0" marL="457200" rtl="0" algn="l">
              <a:lnSpc>
                <a:spcPct val="118181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1760"/>
              <a:buFont typeface="Arial"/>
              <a:buChar char="●"/>
              <a:defRPr b="0" i="0" sz="22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None/>
              <a:defRPr sz="2000">
                <a:solidFill>
                  <a:srgbClr val="002A40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sz="1800">
                <a:solidFill>
                  <a:srgbClr val="002A40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g13a52c276e0_0_1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13a52c276e0_0_1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13a52c276e0_0_1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002A4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13a52c276e0_0_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77"/>
            <a:ext cx="12183235" cy="685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3a52c276e0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6526" y="2597728"/>
            <a:ext cx="6138947" cy="166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002A4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13a52c276e0_0_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3235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3a52c276e0_0_125"/>
          <p:cNvSpPr txBox="1"/>
          <p:nvPr>
            <p:ph type="ctrTitle"/>
          </p:nvPr>
        </p:nvSpPr>
        <p:spPr>
          <a:xfrm>
            <a:off x="914400" y="2463066"/>
            <a:ext cx="103632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bg>
      <p:bgPr>
        <a:solidFill>
          <a:srgbClr val="002A4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3a52c276e0_0_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77"/>
            <a:ext cx="12183235" cy="685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3a52c276e0_0_128"/>
          <p:cNvSpPr txBox="1"/>
          <p:nvPr>
            <p:ph type="ctrTitle"/>
          </p:nvPr>
        </p:nvSpPr>
        <p:spPr>
          <a:xfrm>
            <a:off x="914400" y="2878564"/>
            <a:ext cx="10363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bg>
      <p:bgPr>
        <a:solidFill>
          <a:srgbClr val="002A4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a52c276e0_0_131"/>
          <p:cNvSpPr txBox="1"/>
          <p:nvPr>
            <p:ph type="ctrTitle"/>
          </p:nvPr>
        </p:nvSpPr>
        <p:spPr>
          <a:xfrm>
            <a:off x="914400" y="2878564"/>
            <a:ext cx="10363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bg>
      <p:bgPr>
        <a:gradFill>
          <a:gsLst>
            <a:gs pos="0">
              <a:srgbClr val="002A40"/>
            </a:gs>
            <a:gs pos="100000">
              <a:srgbClr val="002A40"/>
            </a:gs>
          </a:gsLst>
          <a:lin ang="2700006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a52c276e0_0_133"/>
          <p:cNvSpPr txBox="1"/>
          <p:nvPr>
            <p:ph type="ctrTitle"/>
          </p:nvPr>
        </p:nvSpPr>
        <p:spPr>
          <a:xfrm>
            <a:off x="914400" y="2878564"/>
            <a:ext cx="10363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a52c276e0_0_1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3a52c276e0_0_135"/>
          <p:cNvSpPr txBox="1"/>
          <p:nvPr>
            <p:ph type="title"/>
          </p:nvPr>
        </p:nvSpPr>
        <p:spPr>
          <a:xfrm>
            <a:off x="838200" y="723207"/>
            <a:ext cx="105156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13a52c276e0_0_135"/>
          <p:cNvSpPr txBox="1"/>
          <p:nvPr>
            <p:ph idx="1" type="body"/>
          </p:nvPr>
        </p:nvSpPr>
        <p:spPr>
          <a:xfrm>
            <a:off x="838200" y="1695859"/>
            <a:ext cx="105156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a52c276e0_0_1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3a52c276e0_0_139"/>
          <p:cNvSpPr txBox="1"/>
          <p:nvPr>
            <p:ph type="title"/>
          </p:nvPr>
        </p:nvSpPr>
        <p:spPr>
          <a:xfrm>
            <a:off x="839788" y="457200"/>
            <a:ext cx="3932100" cy="58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13a52c276e0_0_139"/>
          <p:cNvSpPr txBox="1"/>
          <p:nvPr>
            <p:ph idx="1" type="body"/>
          </p:nvPr>
        </p:nvSpPr>
        <p:spPr>
          <a:xfrm>
            <a:off x="5092700" y="457200"/>
            <a:ext cx="6262800" cy="58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181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None/>
              <a:defRPr sz="2000">
                <a:solidFill>
                  <a:srgbClr val="002A40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sz="1800">
                <a:solidFill>
                  <a:srgbClr val="002A40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a52c276e0_0_14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gradFill>
            <a:gsLst>
              <a:gs pos="0">
                <a:srgbClr val="002A40"/>
              </a:gs>
              <a:gs pos="100000">
                <a:srgbClr val="002A40"/>
              </a:gs>
            </a:gsLst>
            <a:lin ang="2700006" scaled="0"/>
          </a:gradFill>
          <a:ln>
            <a:noFill/>
          </a:ln>
        </p:spPr>
        <p:txBody>
          <a:bodyPr anchorCtr="0" anchor="b" bIns="45700" lIns="182875" spcFirstLastPara="1" rIns="18287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13a52c276e0_0_14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g13a52c276e0_0_143"/>
          <p:cNvSpPr txBox="1"/>
          <p:nvPr>
            <p:ph idx="1" type="body"/>
          </p:nvPr>
        </p:nvSpPr>
        <p:spPr>
          <a:xfrm>
            <a:off x="839788" y="2233534"/>
            <a:ext cx="3932100" cy="3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988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●"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g13a52c276e0_0_14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13a52c276e0_0_14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13a52c276e0_0_1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002A4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77"/>
            <a:ext cx="12183232" cy="685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6526" y="2597728"/>
            <a:ext cx="6138949" cy="166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5"/>
          <p:cNvSpPr txBox="1"/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5600"/>
              <a:buFont typeface="Arial"/>
              <a:buNone/>
              <a:defRPr sz="56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5"/>
          <p:cNvSpPr txBox="1"/>
          <p:nvPr>
            <p:ph idx="1" type="body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8181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002A4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3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7"/>
          <p:cNvSpPr txBox="1"/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bg>
      <p:bgPr>
        <a:solidFill>
          <a:srgbClr val="002A4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77"/>
            <a:ext cx="12183232" cy="685384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8"/>
          <p:cNvSpPr txBox="1"/>
          <p:nvPr>
            <p:ph type="ctrTitle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bg>
      <p:bgPr>
        <a:solidFill>
          <a:srgbClr val="002A4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9"/>
          <p:cNvSpPr txBox="1"/>
          <p:nvPr>
            <p:ph type="ctrTitle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0"/>
          <p:cNvSpPr txBox="1"/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4400"/>
              <a:buFont typeface="Arial"/>
              <a:buNone/>
              <a:defRPr>
                <a:solidFill>
                  <a:srgbClr val="002B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0"/>
          <p:cNvSpPr txBox="1"/>
          <p:nvPr>
            <p:ph idx="1" type="body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1"/>
          <p:cNvSpPr txBox="1"/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1"/>
          <p:cNvSpPr txBox="1"/>
          <p:nvPr>
            <p:ph idx="1" type="body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a52c276e0_0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g13a52c276e0_0_8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13a52c276e0_0_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g13a52c276e0_0_8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g13a52c276e0_0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datacamp.com/community/tutorials/r-or-python-for-data-analysi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ydney-informatics-hub.github.io/lessonbmc/02-BMC_R_Day1_B/index.html" TargetMode="External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0.jpg"/><Relationship Id="rId5" Type="http://schemas.openxmlformats.org/officeDocument/2006/relationships/image" Target="../media/image18.jpg"/><Relationship Id="rId6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venus.ifca.unican.es/Rintro/dataStruct.html" TargetMode="External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Relationship Id="rId4" Type="http://schemas.openxmlformats.org/officeDocument/2006/relationships/image" Target="../media/image24.jpg"/><Relationship Id="rId5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surveymonkey.com/r/F75J6VZ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ladstone.org/events?series=data-science-training-program" TargetMode="External"/><Relationship Id="rId4" Type="http://schemas.openxmlformats.org/officeDocument/2006/relationships/hyperlink" Target="https://calendars.library.ucsf.edu/calendar/events/?cid=928&amp;t=d&amp;d=0000-00-00&amp;cal=928&amp;ct=27094&amp;inc=0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calvin.edu/~scofield/courses/m143/materials/RcmdsFromClass.pdf" TargetMode="External"/><Relationship Id="rId4" Type="http://schemas.openxmlformats.org/officeDocument/2006/relationships/hyperlink" Target="https://www.personality-project.org/r/r.commands.html" TargetMode="External"/><Relationship Id="rId5" Type="http://schemas.openxmlformats.org/officeDocument/2006/relationships/hyperlink" Target="https://github.com/rstudio/cheatsheets/blob/main/base-r.pdf" TargetMode="External"/><Relationship Id="rId6" Type="http://schemas.openxmlformats.org/officeDocument/2006/relationships/hyperlink" Target="https://www.rstudio.com/resources/cheatsheet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idx="1" type="subTitle"/>
          </p:nvPr>
        </p:nvSpPr>
        <p:spPr>
          <a:xfrm>
            <a:off x="1524000" y="5154723"/>
            <a:ext cx="91440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Ayushi Agrawal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Bioinformatics Core, GIDB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July 12 &amp; 14, 2022</a:t>
            </a:r>
            <a:endParaRPr/>
          </a:p>
        </p:txBody>
      </p:sp>
      <p:sp>
        <p:nvSpPr>
          <p:cNvPr id="135" name="Google Shape;135;p1"/>
          <p:cNvSpPr txBox="1"/>
          <p:nvPr>
            <p:ph type="ctrTitle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Introduction to Data Analysis with R</a:t>
            </a:r>
            <a:endParaRPr/>
          </a:p>
        </p:txBody>
      </p:sp>
      <p:sp>
        <p:nvSpPr>
          <p:cNvPr id="136" name="Google Shape;136;p1"/>
          <p:cNvSpPr txBox="1"/>
          <p:nvPr>
            <p:ph idx="2" type="body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D0E2"/>
              </a:buClr>
              <a:buSzPts val="3600"/>
              <a:buFont typeface="Arial"/>
              <a:buNone/>
            </a:pPr>
            <a:r>
              <a:rPr lang="en-US"/>
              <a:t>Gladstone Institutes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R offers a lot more than Excel.</a:t>
            </a:r>
            <a:endParaRPr/>
          </a:p>
        </p:txBody>
      </p:sp>
      <p:pic>
        <p:nvPicPr>
          <p:cNvPr id="207" name="Google Shape;207;p7"/>
          <p:cNvPicPr preferRelativeResize="0"/>
          <p:nvPr>
            <p:ph idx="1" type="body"/>
          </p:nvPr>
        </p:nvPicPr>
        <p:blipFill rotWithShape="1">
          <a:blip r:embed="rId3">
            <a:alphaModFix amt="19000"/>
          </a:blip>
          <a:srcRect b="0" l="0" r="0" t="0"/>
          <a:stretch/>
        </p:blipFill>
        <p:spPr>
          <a:xfrm>
            <a:off x="1155700" y="2478200"/>
            <a:ext cx="4824300" cy="32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4">
            <a:alphaModFix amt="13000"/>
          </a:blip>
          <a:srcRect b="0" l="0" r="0" t="0"/>
          <a:stretch/>
        </p:blipFill>
        <p:spPr>
          <a:xfrm>
            <a:off x="6633275" y="2370025"/>
            <a:ext cx="4602675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 txBox="1"/>
          <p:nvPr/>
        </p:nvSpPr>
        <p:spPr>
          <a:xfrm>
            <a:off x="2851688" y="2015155"/>
            <a:ext cx="9380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 txBox="1"/>
          <p:nvPr/>
        </p:nvSpPr>
        <p:spPr>
          <a:xfrm>
            <a:off x="8618371" y="2016528"/>
            <a:ext cx="4074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1273175" y="2461319"/>
            <a:ext cx="4464050" cy="3325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Familiarity.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Simple visualizations only.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Simple statistics only. Limited support for advanced needs.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know it’s falling short. That’s why you’re here.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Pay for an inferior option. Why?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 txBox="1"/>
          <p:nvPr/>
        </p:nvSpPr>
        <p:spPr>
          <a:xfrm>
            <a:off x="6633274" y="2461319"/>
            <a:ext cx="4720525" cy="3318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Unknown territory.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Visualization heaven.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If there is a statistical method out there, you’ll likely find it in R. All you need is to “hit a button”.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will need it ever more.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Free of cost.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R: designed specifically to support variety of biological data analysis.</a:t>
            </a:r>
            <a:endParaRPr/>
          </a:p>
        </p:txBody>
      </p:sp>
      <p:sp>
        <p:nvSpPr>
          <p:cNvPr id="219" name="Google Shape;2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Bioconductor: Software for all kinds of biological data.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Understands file formats commonly used in biology.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Vetted by large community of users.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Frequently updated.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https://www.bioconductor.org/</a:t>
            </a:r>
            <a:endParaRPr/>
          </a:p>
        </p:txBody>
      </p:sp>
      <p:sp>
        <p:nvSpPr>
          <p:cNvPr id="220" name="Google Shape;22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951" y="1828799"/>
            <a:ext cx="7343400" cy="48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R: easy visualization of biological data. Supports interactive visualization.</a:t>
            </a:r>
            <a:endParaRPr/>
          </a:p>
        </p:txBody>
      </p:sp>
      <p:sp>
        <p:nvSpPr>
          <p:cNvPr id="227" name="Google Shape;22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R: Increasingly becoming more central to biology.</a:t>
            </a:r>
            <a:endParaRPr/>
          </a:p>
        </p:txBody>
      </p:sp>
      <p:sp>
        <p:nvSpPr>
          <p:cNvPr id="233" name="Google Shape;233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Biological software tools are being integrated with R.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Upcoming training workshops may require R.</a:t>
            </a:r>
            <a:endParaRPr sz="1600"/>
          </a:p>
        </p:txBody>
      </p:sp>
      <p:sp>
        <p:nvSpPr>
          <p:cNvPr id="234" name="Google Shape;23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R vs Python: depends on what we need</a:t>
            </a:r>
            <a:endParaRPr/>
          </a:p>
        </p:txBody>
      </p:sp>
      <p:sp>
        <p:nvSpPr>
          <p:cNvPr id="241" name="Google Shape;24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622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https://www.datacamp.com/community/tutorials/r-or-python-for-data-analysis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R is used by statisticians, engineers and scientists.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Python is popular among scientists, developers and programmers because it is faster.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R is primarily used in academics and research. Also common in industry for bioinformatics and data science.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Unique attractions of R: ggplot2 for data visualization, Bioconductor</a:t>
            </a:r>
            <a:endParaRPr sz="2000"/>
          </a:p>
        </p:txBody>
      </p:sp>
      <p:sp>
        <p:nvSpPr>
          <p:cNvPr id="242" name="Google Shape;24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 txBox="1"/>
          <p:nvPr>
            <p:ph type="title"/>
          </p:nvPr>
        </p:nvSpPr>
        <p:spPr>
          <a:xfrm>
            <a:off x="950741" y="22220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</a:pPr>
            <a:r>
              <a:rPr lang="en-US"/>
              <a:t>RStudio and basic arithmetic</a:t>
            </a:r>
            <a:endParaRPr/>
          </a:p>
        </p:txBody>
      </p:sp>
      <p:sp>
        <p:nvSpPr>
          <p:cNvPr id="248" name="Google Shape;24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R is a console application.</a:t>
            </a:r>
            <a:endParaRPr/>
          </a:p>
        </p:txBody>
      </p:sp>
      <p:sp>
        <p:nvSpPr>
          <p:cNvPr id="255" name="Google Shape;255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Text only interface. Inputs and outputs can be images.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RStudio: Brings more Graphical User Interface (GUI) features to R.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RStudio is to R as Microsoft Word is to Notepad in Windows or TextEdit in Mac. (~kinda)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Launch RStudio.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Try from these: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sum(2,3)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prod(2,3)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sqrt(5.5)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256" name="Google Shape;25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Commenting inside a source script</a:t>
            </a:r>
            <a:endParaRPr/>
          </a:p>
        </p:txBody>
      </p:sp>
      <p:sp>
        <p:nvSpPr>
          <p:cNvPr id="263" name="Google Shape;263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Looking at an old script, or someone else’s script can be scary.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Speak to machine in code.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Leave comments in natural language (e.g., English).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Anything written after # is interpreted by R as a comment for humans.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264" name="Google Shape;2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Assignment </a:t>
            </a:r>
            <a:r>
              <a:rPr i="1" lang="en-US" sz="2800">
                <a:solidFill>
                  <a:schemeClr val="lt1"/>
                </a:solidFill>
              </a:rPr>
              <a:t>operators</a:t>
            </a:r>
            <a:r>
              <a:rPr lang="en-US" sz="2800">
                <a:solidFill>
                  <a:schemeClr val="lt1"/>
                </a:solidFill>
              </a:rPr>
              <a:t> in R</a:t>
            </a:r>
            <a:endParaRPr/>
          </a:p>
        </p:txBody>
      </p:sp>
      <p:sp>
        <p:nvSpPr>
          <p:cNvPr id="271" name="Google Shape;27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Results of one calculation may be input to another.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Save intermediate results by assigning them to variables.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a &lt;- sum(2,3)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a = sum(2,3)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Variables store values.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Called so because they can be assigned any value.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Both work but prefer to use ‘&lt;-’ for now.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Change ‘=’ to ‘&lt;-’ in the script and rerun.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272" name="Google Shape;27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Rules for naming variables</a:t>
            </a:r>
            <a:endParaRPr/>
          </a:p>
        </p:txBody>
      </p:sp>
      <p:sp>
        <p:nvSpPr>
          <p:cNvPr id="279" name="Google Shape;27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Names can be a combination of letters, digits, period (.) and underscore (_).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It must start with a letter or a period. If it starts with a period, it cannot be followed by a digit.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Reserved words in R must not be used as variable names.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280" name="Google Shape;28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a52c276e0_0_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143" name="Google Shape;143;g13a52c276e0_0_75"/>
          <p:cNvSpPr txBox="1"/>
          <p:nvPr>
            <p:ph idx="1" type="body"/>
          </p:nvPr>
        </p:nvSpPr>
        <p:spPr>
          <a:xfrm>
            <a:off x="838200" y="2392858"/>
            <a:ext cx="10515600" cy="34848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Ayushi Agrawal, Bioinformatician II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Michela Traglia, Statistician III</a:t>
            </a:r>
            <a:r>
              <a:rPr lang="en-US"/>
              <a:t> (T.A.)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Min-Gyoung Shin, Bioinformatician II </a:t>
            </a:r>
            <a:r>
              <a:rPr lang="en-US"/>
              <a:t>(T.A.)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Yihang Xin, Software Engineer II</a:t>
            </a:r>
            <a:r>
              <a:rPr lang="en-US"/>
              <a:t> (T.A.)</a:t>
            </a:r>
            <a:endParaRPr/>
          </a:p>
        </p:txBody>
      </p:sp>
      <p:sp>
        <p:nvSpPr>
          <p:cNvPr id="144" name="Google Shape;144;g13a52c276e0_0_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Empty workspace/environment</a:t>
            </a:r>
            <a:endParaRPr/>
          </a:p>
        </p:txBody>
      </p:sp>
      <p:pic>
        <p:nvPicPr>
          <p:cNvPr id="286" name="Google Shape;28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5121" y="2603500"/>
            <a:ext cx="574607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analysis creates objects that store data. </a:t>
            </a:r>
            <a:br>
              <a:rPr lang="en-US" sz="2400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(top-right pane in RStudio)</a:t>
            </a:r>
            <a:endParaRPr/>
          </a:p>
        </p:txBody>
      </p:sp>
      <p:pic>
        <p:nvPicPr>
          <p:cNvPr id="293" name="Google Shape;2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3500" y="2131070"/>
            <a:ext cx="69850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5593" y="3479464"/>
            <a:ext cx="1736132" cy="96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7051" y="3724341"/>
            <a:ext cx="774915" cy="69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5020" y="3504939"/>
            <a:ext cx="2133858" cy="9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Scientific calculations may require checking criteria.</a:t>
            </a:r>
            <a:endParaRPr/>
          </a:p>
        </p:txBody>
      </p:sp>
      <p:sp>
        <p:nvSpPr>
          <p:cNvPr id="303" name="Google Shape;30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Is p-value less than 0.05?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Is organism named </a:t>
            </a:r>
            <a:r>
              <a:rPr i="1" lang="en-US" sz="2000"/>
              <a:t>Homo sapiens</a:t>
            </a:r>
            <a:r>
              <a:rPr lang="en-US" sz="2000"/>
              <a:t>?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What percent of patients have heart rate greater than 130 bpm?</a:t>
            </a:r>
            <a:endParaRPr/>
          </a:p>
        </p:txBody>
      </p:sp>
      <p:sp>
        <p:nvSpPr>
          <p:cNvPr id="304" name="Google Shape;30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Scientific calculations may require checking criteria.</a:t>
            </a:r>
            <a:endParaRPr/>
          </a:p>
        </p:txBody>
      </p:sp>
      <p:sp>
        <p:nvSpPr>
          <p:cNvPr id="310" name="Google Shape;310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Is p-value less than or equal to 0.05?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p &lt;= 0.05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Is organism named Homo sapiens?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name == “Homo sapiens”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What percent of patients have heart rate greater than 130 bpm?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bpm &gt; 130</a:t>
            </a:r>
            <a:endParaRPr/>
          </a:p>
        </p:txBody>
      </p:sp>
      <p:sp>
        <p:nvSpPr>
          <p:cNvPr id="311" name="Google Shape;31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Might need to check multiple criteria simultaneously.</a:t>
            </a:r>
            <a:endParaRPr/>
          </a:p>
        </p:txBody>
      </p:sp>
      <p:sp>
        <p:nvSpPr>
          <p:cNvPr id="317" name="Google Shape;31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p &lt;= 0.05 &amp; bpm &gt; 130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bpm == 120 &amp; name == “Homo sapiens”</a:t>
            </a:r>
            <a:endParaRPr/>
          </a:p>
        </p:txBody>
      </p:sp>
      <p:sp>
        <p:nvSpPr>
          <p:cNvPr id="318" name="Google Shape;31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Useful </a:t>
            </a:r>
            <a:r>
              <a:rPr i="1" lang="en-US" sz="2800">
                <a:solidFill>
                  <a:schemeClr val="lt1"/>
                </a:solidFill>
              </a:rPr>
              <a:t>operators</a:t>
            </a:r>
            <a:r>
              <a:rPr lang="en-US" sz="2800">
                <a:solidFill>
                  <a:schemeClr val="lt1"/>
                </a:solidFill>
              </a:rPr>
              <a:t> in R</a:t>
            </a:r>
            <a:endParaRPr/>
          </a:p>
        </p:txBody>
      </p:sp>
      <p:sp>
        <p:nvSpPr>
          <p:cNvPr id="325" name="Google Shape;325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!    means ‘NOT’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!=  means ‘NOT EQUAL’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== means ‘EQUAL’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&amp;   means ‘AND’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|   means ‘OR’</a:t>
            </a:r>
            <a:endParaRPr/>
          </a:p>
        </p:txBody>
      </p:sp>
      <p:sp>
        <p:nvSpPr>
          <p:cNvPr id="326" name="Google Shape;32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Thus far…</a:t>
            </a:r>
            <a:endParaRPr/>
          </a:p>
        </p:txBody>
      </p:sp>
      <p:sp>
        <p:nvSpPr>
          <p:cNvPr id="332" name="Google Shape;332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 console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Source scripts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Commenting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Environment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Simple calculations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Variables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333" name="Google Shape;33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Coming up…</a:t>
            </a:r>
            <a:endParaRPr/>
          </a:p>
        </p:txBody>
      </p:sp>
      <p:sp>
        <p:nvSpPr>
          <p:cNvPr id="339" name="Google Shape;33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Data structures available in R.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Intro to functions and libraries.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Reading data.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Troubleshooting error messages.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Exploring data. (Basic summaries such as mean, median, etc.)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Selecting subsets of data.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Plotting data.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340" name="Google Shape;34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02bc038d2_0_0"/>
          <p:cNvSpPr txBox="1"/>
          <p:nvPr>
            <p:ph type="title"/>
          </p:nvPr>
        </p:nvSpPr>
        <p:spPr>
          <a:xfrm>
            <a:off x="810065" y="240494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</a:pPr>
            <a:r>
              <a:rPr lang="en-US"/>
              <a:t>Data structures.</a:t>
            </a:r>
            <a:endParaRPr/>
          </a:p>
        </p:txBody>
      </p:sp>
      <p:sp>
        <p:nvSpPr>
          <p:cNvPr id="346" name="Google Shape;346;g1102bc038d2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02bc038d2_0_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Types in R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352" name="Google Shape;352;g1102bc038d2_0_70"/>
          <p:cNvSpPr txBox="1"/>
          <p:nvPr>
            <p:ph idx="12" type="sldNum"/>
          </p:nvPr>
        </p:nvSpPr>
        <p:spPr>
          <a:xfrm>
            <a:off x="8610600" y="63584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g1102bc038d2_0_70"/>
          <p:cNvSpPr txBox="1"/>
          <p:nvPr/>
        </p:nvSpPr>
        <p:spPr>
          <a:xfrm>
            <a:off x="838200" y="6356350"/>
            <a:ext cx="70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https://sydney-informatics-hub.github.io/lessonbmc/02-BMC_R_Day1_B/index.html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g1102bc038d2_0_70"/>
          <p:cNvPicPr preferRelativeResize="0"/>
          <p:nvPr/>
        </p:nvPicPr>
        <p:blipFill rotWithShape="1">
          <a:blip r:embed="rId4">
            <a:alphaModFix/>
          </a:blip>
          <a:srcRect b="16364" l="1143" r="60878" t="13967"/>
          <a:stretch/>
        </p:blipFill>
        <p:spPr>
          <a:xfrm>
            <a:off x="4173125" y="2140075"/>
            <a:ext cx="4630374" cy="350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a52c276e0_0_81"/>
          <p:cNvSpPr txBox="1"/>
          <p:nvPr>
            <p:ph idx="1" type="body"/>
          </p:nvPr>
        </p:nvSpPr>
        <p:spPr>
          <a:xfrm>
            <a:off x="838200" y="1876483"/>
            <a:ext cx="10515600" cy="25911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Prior experience with R?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None - I do not know what R is</a:t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Beginner - I can perform basic operations in R </a:t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Intermediate - I have used R before for some analyses </a:t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Expert - I use R all the time</a:t>
            </a:r>
            <a:endParaRPr sz="2500"/>
          </a:p>
        </p:txBody>
      </p:sp>
      <p:sp>
        <p:nvSpPr>
          <p:cNvPr id="151" name="Google Shape;151;g13a52c276e0_0_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Poll question </a:t>
            </a:r>
            <a:endParaRPr/>
          </a:p>
        </p:txBody>
      </p:sp>
      <p:sp>
        <p:nvSpPr>
          <p:cNvPr id="152" name="Google Shape;152;g13a52c276e0_0_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02bc038d2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structures are data organization/storage formats.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360" name="Google Shape;360;g1102bc038d2_0_5"/>
          <p:cNvSpPr txBox="1"/>
          <p:nvPr>
            <p:ph idx="1" type="body"/>
          </p:nvPr>
        </p:nvSpPr>
        <p:spPr>
          <a:xfrm>
            <a:off x="838200" y="1825625"/>
            <a:ext cx="10515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Storing data physically? Options: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361" name="Google Shape;361;g1102bc038d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783" y="3127635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102bc038d2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7268" y="2923081"/>
            <a:ext cx="2520430" cy="230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102bc038d2_0_5"/>
          <p:cNvPicPr preferRelativeResize="0"/>
          <p:nvPr/>
        </p:nvPicPr>
        <p:blipFill rotWithShape="1">
          <a:blip r:embed="rId5">
            <a:alphaModFix/>
          </a:blip>
          <a:srcRect b="10935" l="0" r="0" t="0"/>
          <a:stretch/>
        </p:blipFill>
        <p:spPr>
          <a:xfrm>
            <a:off x="8870326" y="2600792"/>
            <a:ext cx="2755900" cy="262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102bc038d2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2173" y="3127635"/>
            <a:ext cx="2313482" cy="166541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102bc038d2_0_5"/>
          <p:cNvSpPr txBox="1"/>
          <p:nvPr/>
        </p:nvSpPr>
        <p:spPr>
          <a:xfrm>
            <a:off x="997783" y="5741229"/>
            <a:ext cx="1334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Sticky note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102bc038d2_0_5"/>
          <p:cNvSpPr txBox="1"/>
          <p:nvPr/>
        </p:nvSpPr>
        <p:spPr>
          <a:xfrm>
            <a:off x="3620667" y="5741229"/>
            <a:ext cx="1334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Printer paper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1102bc038d2_0_5"/>
          <p:cNvSpPr txBox="1"/>
          <p:nvPr/>
        </p:nvSpPr>
        <p:spPr>
          <a:xfrm>
            <a:off x="6724814" y="5741229"/>
            <a:ext cx="1334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 pad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1102bc038d2_0_5"/>
          <p:cNvSpPr txBox="1"/>
          <p:nvPr/>
        </p:nvSpPr>
        <p:spPr>
          <a:xfrm>
            <a:off x="9700625" y="5741229"/>
            <a:ext cx="1334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scroll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102bc038d2_0_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02bc038d2_0_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structures are data organization/storage formats.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375" name="Google Shape;375;g1102bc038d2_0_44"/>
          <p:cNvSpPr txBox="1"/>
          <p:nvPr>
            <p:ph idx="12" type="sldNum"/>
          </p:nvPr>
        </p:nvSpPr>
        <p:spPr>
          <a:xfrm>
            <a:off x="8610600" y="63584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g1102bc038d2_0_44"/>
          <p:cNvSpPr txBox="1"/>
          <p:nvPr/>
        </p:nvSpPr>
        <p:spPr>
          <a:xfrm>
            <a:off x="838200" y="6356350"/>
            <a:ext cx="46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http://venus.ifca.unican.es/Rintro/dataStruct.html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1102bc038d2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480" y="1828800"/>
            <a:ext cx="9107424" cy="437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02bc038d2_0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structures are data organization/storage formats.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383" name="Google Shape;383;g1102bc038d2_0_19"/>
          <p:cNvSpPr txBox="1"/>
          <p:nvPr>
            <p:ph idx="1" type="body"/>
          </p:nvPr>
        </p:nvSpPr>
        <p:spPr>
          <a:xfrm>
            <a:off x="838200" y="1825625"/>
            <a:ext cx="10515600" cy="4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Working with data in R? Options: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Numeric vector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c(2, 5, 10, 11)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Character vector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c(“apples”, “oranges”, “butter”, “dry yeast”)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Data frames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dat from Iris example.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Matrix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Example counts for genes in several samples.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Lists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Flexible data structures.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mylist &lt;- list(a = c(2, 5, 10, 11),</a:t>
            </a:r>
            <a:endParaRPr/>
          </a:p>
          <a:p>
            <a:pPr indent="0" lvl="4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            b = c(“apples”, “oranges”, “butter”, “dry yeast”)</a:t>
            </a:r>
            <a:endParaRPr/>
          </a:p>
          <a:p>
            <a:pPr indent="0" lvl="4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)</a:t>
            </a:r>
            <a:endParaRPr/>
          </a:p>
          <a:p>
            <a:pPr indent="-396239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384" name="Google Shape;384;g1102bc038d2_0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5" name="Google Shape;385;g1102bc038d2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102bc038d2_0_19"/>
          <p:cNvSpPr txBox="1"/>
          <p:nvPr>
            <p:ph idx="12" type="sldNum"/>
          </p:nvPr>
        </p:nvSpPr>
        <p:spPr>
          <a:xfrm>
            <a:off x="8668825" y="6356350"/>
            <a:ext cx="2743200" cy="3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02bc038d2_0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structures for special needs?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392" name="Google Shape;392;g1102bc038d2_0_26"/>
          <p:cNvSpPr txBox="1"/>
          <p:nvPr>
            <p:ph idx="1" type="body"/>
          </p:nvPr>
        </p:nvSpPr>
        <p:spPr>
          <a:xfrm>
            <a:off x="838200" y="1825625"/>
            <a:ext cx="10515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Storing data physically? Options: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393" name="Google Shape;393;g1102bc038d2_0_26"/>
          <p:cNvSpPr txBox="1"/>
          <p:nvPr/>
        </p:nvSpPr>
        <p:spPr>
          <a:xfrm>
            <a:off x="1235290" y="5741228"/>
            <a:ext cx="1334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Sheet music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1102bc038d2_0_26"/>
          <p:cNvSpPr txBox="1"/>
          <p:nvPr/>
        </p:nvSpPr>
        <p:spPr>
          <a:xfrm>
            <a:off x="5428937" y="5741227"/>
            <a:ext cx="1334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Ledger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102bc038d2_0_26"/>
          <p:cNvSpPr txBox="1"/>
          <p:nvPr/>
        </p:nvSpPr>
        <p:spPr>
          <a:xfrm>
            <a:off x="9320615" y="5741229"/>
            <a:ext cx="1334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 notebook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g1102bc038d2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817" y="2864202"/>
            <a:ext cx="2141022" cy="220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102bc038d2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4792" y="3048412"/>
            <a:ext cx="220980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102bc038d2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9850" y="2777446"/>
            <a:ext cx="2374900" cy="23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102bc038d2_0_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02bc038d2_0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structures for special needs?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405" name="Google Shape;405;g1102bc038d2_0_38"/>
          <p:cNvSpPr txBox="1"/>
          <p:nvPr>
            <p:ph idx="1" type="body"/>
          </p:nvPr>
        </p:nvSpPr>
        <p:spPr>
          <a:xfrm>
            <a:off x="838200" y="1825625"/>
            <a:ext cx="105156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Working with data in R?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Packages may have author-defined data structures.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 – DGEList defined in edgeR.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Stores counts, sample grouping information, normalization factors, etc. in one place.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406" name="Google Shape;406;g1102bc038d2_0_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/>
          <p:nvPr>
            <p:ph type="title"/>
          </p:nvPr>
        </p:nvSpPr>
        <p:spPr>
          <a:xfrm>
            <a:off x="992944" y="247527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</a:pPr>
            <a:r>
              <a:rPr lang="en-US"/>
              <a:t>Functions</a:t>
            </a:r>
            <a:endParaRPr/>
          </a:p>
        </p:txBody>
      </p:sp>
      <p:sp>
        <p:nvSpPr>
          <p:cNvPr id="412" name="Google Shape;41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Working with buttons for modern scientific calculations? </a:t>
            </a:r>
            <a:endParaRPr/>
          </a:p>
        </p:txBody>
      </p:sp>
      <p:sp>
        <p:nvSpPr>
          <p:cNvPr id="418" name="Google Shape;418;p26"/>
          <p:cNvSpPr txBox="1"/>
          <p:nvPr>
            <p:ph idx="1" type="body"/>
          </p:nvPr>
        </p:nvSpPr>
        <p:spPr>
          <a:xfrm>
            <a:off x="838200" y="2389239"/>
            <a:ext cx="4235245" cy="3787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The best of calculators =&gt; 10s of buttons for specific tasks.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Modern science needs many times more than 10s.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419" name="Google Shape;4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4138" y="2389239"/>
            <a:ext cx="2662051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Functions are to R what buttons are to calculators. </a:t>
            </a:r>
            <a:endParaRPr/>
          </a:p>
        </p:txBody>
      </p:sp>
      <p:sp>
        <p:nvSpPr>
          <p:cNvPr id="426" name="Google Shape;426;p27"/>
          <p:cNvSpPr txBox="1"/>
          <p:nvPr>
            <p:ph idx="1" type="body"/>
          </p:nvPr>
        </p:nvSpPr>
        <p:spPr>
          <a:xfrm>
            <a:off x="838200" y="2389239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 can perform 100s of 1000s of tasks.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Tasks are performed by using functions.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Examples: sum(), prod(), mean(), t.test().</a:t>
            </a:r>
            <a:endParaRPr/>
          </a:p>
        </p:txBody>
      </p:sp>
      <p:sp>
        <p:nvSpPr>
          <p:cNvPr id="427" name="Google Shape;427;p27"/>
          <p:cNvSpPr/>
          <p:nvPr/>
        </p:nvSpPr>
        <p:spPr>
          <a:xfrm>
            <a:off x="4339525" y="4417017"/>
            <a:ext cx="327014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function()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7"/>
          <p:cNvSpPr txBox="1"/>
          <p:nvPr/>
        </p:nvSpPr>
        <p:spPr>
          <a:xfrm>
            <a:off x="1999281" y="4200041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7"/>
          <p:cNvSpPr txBox="1"/>
          <p:nvPr/>
        </p:nvSpPr>
        <p:spPr>
          <a:xfrm>
            <a:off x="1835903" y="4707090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7"/>
          <p:cNvSpPr txBox="1"/>
          <p:nvPr/>
        </p:nvSpPr>
        <p:spPr>
          <a:xfrm>
            <a:off x="1726769" y="5238339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27"/>
          <p:cNvCxnSpPr/>
          <p:nvPr/>
        </p:nvCxnSpPr>
        <p:spPr>
          <a:xfrm>
            <a:off x="3245603" y="4384707"/>
            <a:ext cx="1093922" cy="39232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32" name="Google Shape;432;p27"/>
          <p:cNvCxnSpPr/>
          <p:nvPr/>
        </p:nvCxnSpPr>
        <p:spPr>
          <a:xfrm>
            <a:off x="2851042" y="5007106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33" name="Google Shape;433;p27"/>
          <p:cNvCxnSpPr/>
          <p:nvPr/>
        </p:nvCxnSpPr>
        <p:spPr>
          <a:xfrm flipH="1" rot="10800000">
            <a:off x="2851042" y="5231651"/>
            <a:ext cx="1488483" cy="21803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34" name="Google Shape;434;p27"/>
          <p:cNvSpPr txBox="1"/>
          <p:nvPr/>
        </p:nvSpPr>
        <p:spPr>
          <a:xfrm>
            <a:off x="9236990" y="4045058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7"/>
          <p:cNvSpPr txBox="1"/>
          <p:nvPr/>
        </p:nvSpPr>
        <p:spPr>
          <a:xfrm>
            <a:off x="9098151" y="4633227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7"/>
          <p:cNvSpPr txBox="1"/>
          <p:nvPr/>
        </p:nvSpPr>
        <p:spPr>
          <a:xfrm>
            <a:off x="9098151" y="5265439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27"/>
          <p:cNvCxnSpPr>
            <a:endCxn id="434" idx="1"/>
          </p:cNvCxnSpPr>
          <p:nvPr/>
        </p:nvCxnSpPr>
        <p:spPr>
          <a:xfrm flipH="1" rot="10800000">
            <a:off x="7636790" y="4229724"/>
            <a:ext cx="1600200" cy="435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38" name="Google Shape;438;p27"/>
          <p:cNvCxnSpPr>
            <a:endCxn id="435" idx="1"/>
          </p:cNvCxnSpPr>
          <p:nvPr/>
        </p:nvCxnSpPr>
        <p:spPr>
          <a:xfrm flipH="1" rot="10800000">
            <a:off x="7700451" y="4817893"/>
            <a:ext cx="1397700" cy="12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39" name="Google Shape;439;p27"/>
          <p:cNvCxnSpPr>
            <a:endCxn id="436" idx="1"/>
          </p:cNvCxnSpPr>
          <p:nvPr/>
        </p:nvCxnSpPr>
        <p:spPr>
          <a:xfrm>
            <a:off x="7609551" y="5358305"/>
            <a:ext cx="1488600" cy="9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40" name="Google Shape;44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There are functions for all sorts of things.</a:t>
            </a:r>
            <a:endParaRPr/>
          </a:p>
        </p:txBody>
      </p:sp>
      <p:sp>
        <p:nvSpPr>
          <p:cNvPr id="446" name="Google Shape;446;p28"/>
          <p:cNvSpPr txBox="1"/>
          <p:nvPr>
            <p:ph idx="1" type="body"/>
          </p:nvPr>
        </p:nvSpPr>
        <p:spPr>
          <a:xfrm>
            <a:off x="838200" y="2389239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 to read a table saved in a file: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read.table()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Usage: read.table(“filename”)</a:t>
            </a:r>
            <a:endParaRPr/>
          </a:p>
        </p:txBody>
      </p:sp>
      <p:sp>
        <p:nvSpPr>
          <p:cNvPr id="447" name="Google Shape;447;p28"/>
          <p:cNvSpPr/>
          <p:nvPr/>
        </p:nvSpPr>
        <p:spPr>
          <a:xfrm>
            <a:off x="4339525" y="4277529"/>
            <a:ext cx="327014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read.table()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8"/>
          <p:cNvSpPr txBox="1"/>
          <p:nvPr/>
        </p:nvSpPr>
        <p:spPr>
          <a:xfrm>
            <a:off x="1665422" y="4632238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28"/>
          <p:cNvCxnSpPr/>
          <p:nvPr/>
        </p:nvCxnSpPr>
        <p:spPr>
          <a:xfrm>
            <a:off x="2851042" y="4867618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50" name="Google Shape;450;p28"/>
          <p:cNvSpPr txBox="1"/>
          <p:nvPr/>
        </p:nvSpPr>
        <p:spPr>
          <a:xfrm>
            <a:off x="9098151" y="4493739"/>
            <a:ext cx="15653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displayed in 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28"/>
          <p:cNvCxnSpPr>
            <a:endCxn id="450" idx="1"/>
          </p:cNvCxnSpPr>
          <p:nvPr/>
        </p:nvCxnSpPr>
        <p:spPr>
          <a:xfrm>
            <a:off x="7700451" y="4801905"/>
            <a:ext cx="1397700" cy="15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52" name="Google Shape;45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There are functions for all sorts of things.</a:t>
            </a:r>
            <a:endParaRPr/>
          </a:p>
        </p:txBody>
      </p:sp>
      <p:sp>
        <p:nvSpPr>
          <p:cNvPr id="458" name="Google Shape;458;p29"/>
          <p:cNvSpPr txBox="1"/>
          <p:nvPr>
            <p:ph idx="1" type="body"/>
          </p:nvPr>
        </p:nvSpPr>
        <p:spPr>
          <a:xfrm>
            <a:off x="838200" y="2389239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 to find complementary DNA sequence.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complement()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Usage: complement(sequence)</a:t>
            </a:r>
            <a:endParaRPr/>
          </a:p>
        </p:txBody>
      </p:sp>
      <p:sp>
        <p:nvSpPr>
          <p:cNvPr id="459" name="Google Shape;459;p29"/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complement()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9"/>
          <p:cNvSpPr txBox="1"/>
          <p:nvPr/>
        </p:nvSpPr>
        <p:spPr>
          <a:xfrm>
            <a:off x="1665422" y="4668297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ACGT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29"/>
          <p:cNvCxnSpPr/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62" name="Google Shape;462;p29"/>
          <p:cNvSpPr txBox="1"/>
          <p:nvPr/>
        </p:nvSpPr>
        <p:spPr>
          <a:xfrm>
            <a:off x="9098151" y="4529798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TGCA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29"/>
          <p:cNvCxnSpPr>
            <a:endCxn id="462" idx="1"/>
          </p:cNvCxnSpPr>
          <p:nvPr/>
        </p:nvCxnSpPr>
        <p:spPr>
          <a:xfrm flipH="1" rot="10800000">
            <a:off x="7700451" y="4714464"/>
            <a:ext cx="1397700" cy="12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64" name="Google Shape;46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R topics covered</a:t>
            </a:r>
            <a:endParaRPr/>
          </a:p>
        </p:txBody>
      </p:sp>
      <p:sp>
        <p:nvSpPr>
          <p:cNvPr id="159" name="Google Shape;159;p3"/>
          <p:cNvSpPr txBox="1"/>
          <p:nvPr>
            <p:ph idx="1" type="body"/>
          </p:nvPr>
        </p:nvSpPr>
        <p:spPr>
          <a:xfrm>
            <a:off x="838200" y="1915388"/>
            <a:ext cx="5376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4"/>
                </a:solidFill>
              </a:rPr>
              <a:t>Session 1 (Day 1)</a:t>
            </a:r>
            <a:endParaRPr b="1" sz="2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4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RStudio interface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Basic math operations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Assigning values to variables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Commenting in a script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Logical operators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 structures available in R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Saving R script and workspace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Intro to functions and libraries</a:t>
            </a:r>
            <a:endParaRPr sz="2000"/>
          </a:p>
          <a:p>
            <a:pPr indent="-3657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160" name="Google Shape;16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3"/>
          <p:cNvSpPr txBox="1"/>
          <p:nvPr>
            <p:ph idx="1" type="body"/>
          </p:nvPr>
        </p:nvSpPr>
        <p:spPr>
          <a:xfrm>
            <a:off x="5981700" y="1915388"/>
            <a:ext cx="5372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4"/>
                </a:solidFill>
              </a:rPr>
              <a:t>Session 2 (Day 2)</a:t>
            </a:r>
            <a:endParaRPr b="1" sz="2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4"/>
              </a:solidFill>
            </a:endParaRPr>
          </a:p>
          <a:p>
            <a:pPr indent="-33274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40"/>
              <a:buFont typeface="Arial"/>
              <a:buChar char="●"/>
            </a:pPr>
            <a:r>
              <a:rPr lang="en-US" sz="2000"/>
              <a:t>Reading data</a:t>
            </a:r>
            <a:endParaRPr sz="3000"/>
          </a:p>
          <a:p>
            <a:pPr indent="-33274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40"/>
              <a:buFont typeface="Arial"/>
              <a:buChar char="●"/>
            </a:pPr>
            <a:r>
              <a:rPr lang="en-US" sz="2000"/>
              <a:t>Troubleshooting error messages</a:t>
            </a:r>
            <a:endParaRPr sz="3000"/>
          </a:p>
          <a:p>
            <a:pPr indent="-33274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40"/>
              <a:buFont typeface="Arial"/>
              <a:buChar char="●"/>
            </a:pPr>
            <a:r>
              <a:rPr lang="en-US" sz="2000"/>
              <a:t>Exploring data. (Basic summaries such as mean, median, etc.)</a:t>
            </a:r>
            <a:endParaRPr sz="3000"/>
          </a:p>
          <a:p>
            <a:pPr indent="-33274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40"/>
              <a:buFont typeface="Arial"/>
              <a:buChar char="●"/>
            </a:pPr>
            <a:r>
              <a:rPr lang="en-US" sz="2000"/>
              <a:t>Selecting subsets of data</a:t>
            </a:r>
            <a:endParaRPr sz="3000"/>
          </a:p>
          <a:p>
            <a:pPr indent="-33274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40"/>
              <a:buFont typeface="Arial"/>
              <a:buChar char="●"/>
            </a:pPr>
            <a:r>
              <a:rPr lang="en-US" sz="2000"/>
              <a:t>Plotting data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Directing output of one function as input to another.</a:t>
            </a:r>
            <a:endParaRPr/>
          </a:p>
        </p:txBody>
      </p:sp>
      <p:sp>
        <p:nvSpPr>
          <p:cNvPr id="470" name="Google Shape;470;p30"/>
          <p:cNvSpPr/>
          <p:nvPr/>
        </p:nvSpPr>
        <p:spPr>
          <a:xfrm>
            <a:off x="2038351" y="3046569"/>
            <a:ext cx="281197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read.table()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0"/>
          <p:cNvSpPr txBox="1"/>
          <p:nvPr/>
        </p:nvSpPr>
        <p:spPr>
          <a:xfrm>
            <a:off x="69097" y="3454369"/>
            <a:ext cx="17137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2" name="Google Shape;472;p30"/>
          <p:cNvCxnSpPr/>
          <p:nvPr/>
        </p:nvCxnSpPr>
        <p:spPr>
          <a:xfrm>
            <a:off x="1254718" y="3689749"/>
            <a:ext cx="6825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73" name="Google Shape;473;p30"/>
          <p:cNvSpPr txBox="1"/>
          <p:nvPr/>
        </p:nvSpPr>
        <p:spPr>
          <a:xfrm>
            <a:off x="5633957" y="3315869"/>
            <a:ext cx="10768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displayed in 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30"/>
          <p:cNvCxnSpPr/>
          <p:nvPr/>
        </p:nvCxnSpPr>
        <p:spPr>
          <a:xfrm>
            <a:off x="4820619" y="3639035"/>
            <a:ext cx="712277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75" name="Google Shape;475;p30"/>
          <p:cNvSpPr/>
          <p:nvPr/>
        </p:nvSpPr>
        <p:spPr>
          <a:xfrm>
            <a:off x="7494399" y="2967324"/>
            <a:ext cx="2145547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edgeR()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30"/>
          <p:cNvCxnSpPr/>
          <p:nvPr/>
        </p:nvCxnSpPr>
        <p:spPr>
          <a:xfrm>
            <a:off x="6710766" y="3622936"/>
            <a:ext cx="6825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77" name="Google Shape;477;p30"/>
          <p:cNvSpPr txBox="1"/>
          <p:nvPr/>
        </p:nvSpPr>
        <p:spPr>
          <a:xfrm>
            <a:off x="10470719" y="3177370"/>
            <a:ext cx="1586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differentially expressed genes.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30"/>
          <p:cNvCxnSpPr/>
          <p:nvPr/>
        </p:nvCxnSpPr>
        <p:spPr>
          <a:xfrm>
            <a:off x="9812042" y="3587119"/>
            <a:ext cx="712277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79" name="Google Shape;4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i="1" lang="en-US" sz="2800">
                <a:solidFill>
                  <a:schemeClr val="lt1"/>
                </a:solidFill>
              </a:rPr>
              <a:t>Library</a:t>
            </a:r>
            <a:r>
              <a:rPr lang="en-US" sz="2800">
                <a:solidFill>
                  <a:schemeClr val="lt1"/>
                </a:solidFill>
              </a:rPr>
              <a:t> is a collection of functions.</a:t>
            </a:r>
            <a:endParaRPr/>
          </a:p>
        </p:txBody>
      </p:sp>
      <p:sp>
        <p:nvSpPr>
          <p:cNvPr id="485" name="Google Shape;485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 works with &gt; 100000 functions.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More being added everyday.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If the software were to load (i.e., make available) all of them at startup, it will take a while to launch.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Solution: Bundle related functions together in a </a:t>
            </a:r>
            <a:r>
              <a:rPr i="1" lang="en-US" sz="2000"/>
              <a:t>library. 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Example: edgeR.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Load functions only when needed. (:= Install apps on smartphone as needed)</a:t>
            </a:r>
            <a:endParaRPr/>
          </a:p>
        </p:txBody>
      </p:sp>
      <p:sp>
        <p:nvSpPr>
          <p:cNvPr id="486" name="Google Shape;48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Functions may need lots of information</a:t>
            </a:r>
            <a:endParaRPr/>
          </a:p>
        </p:txBody>
      </p:sp>
      <p:sp>
        <p:nvSpPr>
          <p:cNvPr id="492" name="Google Shape;492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Calculators may take only numbers.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 functions take variety of things. Numbers, characters, etc.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Reading a file. Inputs required: File name and address on computer, formatting of file, type of file, etc.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Writing a file. Inputs required: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what to write?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where to write?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how to format the file?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Include column names, row names?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separate with comma?</a:t>
            </a:r>
            <a:endParaRPr/>
          </a:p>
        </p:txBody>
      </p:sp>
      <p:sp>
        <p:nvSpPr>
          <p:cNvPr id="493" name="Google Shape;49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3a52c276e0_0_15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4"/>
                </a:solidFill>
              </a:rPr>
              <a:t>Session 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00" name="Google Shape;500;g13a52c276e0_0_159"/>
          <p:cNvSpPr txBox="1"/>
          <p:nvPr>
            <p:ph idx="4294967295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a52c276e0_0_1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Session 2 Outline</a:t>
            </a:r>
            <a:endParaRPr/>
          </a:p>
        </p:txBody>
      </p:sp>
      <p:sp>
        <p:nvSpPr>
          <p:cNvPr id="507" name="Google Shape;507;g13a52c276e0_0_1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508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/>
              <a:t>Reading data</a:t>
            </a:r>
            <a:endParaRPr sz="2400"/>
          </a:p>
          <a:p>
            <a:pPr indent="-508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/>
              <a:t>Troubleshooting error messages</a:t>
            </a:r>
            <a:endParaRPr sz="2400"/>
          </a:p>
          <a:p>
            <a:pPr indent="-508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/>
              <a:t>Exploring data (Basic summaries such as mean, median, etc.)</a:t>
            </a:r>
            <a:endParaRPr sz="2400"/>
          </a:p>
          <a:p>
            <a:pPr indent="-508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/>
              <a:t>Selecting subsets of data</a:t>
            </a:r>
            <a:endParaRPr sz="2400"/>
          </a:p>
          <a:p>
            <a:pPr indent="-508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/>
              <a:t>Plotting data</a:t>
            </a:r>
            <a:endParaRPr sz="2400"/>
          </a:p>
          <a:p>
            <a:pPr indent="-508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/>
              <a:t>Hands-on work in RStudio</a:t>
            </a:r>
            <a:endParaRPr sz="2400"/>
          </a:p>
          <a:p>
            <a:pPr indent="-508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/>
              <a:t>Exercises</a:t>
            </a:r>
            <a:endParaRPr sz="2400"/>
          </a:p>
          <a:p>
            <a:pPr indent="-508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/>
              <a:t>Conclusions </a:t>
            </a:r>
            <a:endParaRPr sz="24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508" name="Google Shape;508;g13a52c276e0_0_16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3"/>
          <p:cNvSpPr txBox="1"/>
          <p:nvPr>
            <p:ph type="title"/>
          </p:nvPr>
        </p:nvSpPr>
        <p:spPr>
          <a:xfrm>
            <a:off x="908539" y="264409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</a:pPr>
            <a:r>
              <a:rPr lang="en-US"/>
              <a:t>Reading a data file.</a:t>
            </a:r>
            <a:endParaRPr/>
          </a:p>
        </p:txBody>
      </p:sp>
      <p:sp>
        <p:nvSpPr>
          <p:cNvPr id="514" name="Google Shape;5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There are functions for all sorts of things.</a:t>
            </a:r>
            <a:endParaRPr/>
          </a:p>
        </p:txBody>
      </p:sp>
      <p:sp>
        <p:nvSpPr>
          <p:cNvPr id="521" name="Google Shape;521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Functions to read files: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read.csv()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read.table()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read.xlsx()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Try reading a file called “GSE60450_Lactation-GenewiseCounts.txt”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read.table("GSE60450_Lactation-GenewiseCounts.txt")</a:t>
            </a:r>
            <a:endParaRPr/>
          </a:p>
        </p:txBody>
      </p:sp>
      <p:sp>
        <p:nvSpPr>
          <p:cNvPr id="522" name="Google Shape;52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Error!!!</a:t>
            </a:r>
            <a:endParaRPr/>
          </a:p>
        </p:txBody>
      </p:sp>
      <p:pic>
        <p:nvPicPr>
          <p:cNvPr id="528" name="Google Shape;528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1478" y="2248255"/>
            <a:ext cx="4169043" cy="375059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How to find help?</a:t>
            </a:r>
            <a:endParaRPr/>
          </a:p>
        </p:txBody>
      </p:sp>
      <p:sp>
        <p:nvSpPr>
          <p:cNvPr id="535" name="Google Shape;535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Execute a command name with the question mark before it. Example: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?read.table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 the error message!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Often, no need to understand every word.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Look for key words in error message.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Copy-paste the error message verbatim in Google!</a:t>
            </a:r>
            <a:endParaRPr/>
          </a:p>
        </p:txBody>
      </p:sp>
      <p:sp>
        <p:nvSpPr>
          <p:cNvPr id="536" name="Google Shape;53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We need to set directory to where the file is.</a:t>
            </a:r>
            <a:endParaRPr/>
          </a:p>
        </p:txBody>
      </p:sp>
      <p:sp>
        <p:nvSpPr>
          <p:cNvPr id="542" name="Google Shape;542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The function for this is: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setwd()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Can also do it interactively using the menu bar.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In RStudio: Session -&gt; Set Working Directory -&gt; Choose Working Directory.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Verify using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getwd()</a:t>
            </a:r>
            <a:endParaRPr/>
          </a:p>
        </p:txBody>
      </p:sp>
      <p:sp>
        <p:nvSpPr>
          <p:cNvPr id="543" name="Google Shape;54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a52c276e0_0_15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chemeClr val="accent4"/>
                </a:solidFill>
              </a:rPr>
              <a:t>Session 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68" name="Google Shape;168;g13a52c276e0_0_151"/>
          <p:cNvSpPr txBox="1"/>
          <p:nvPr>
            <p:ph idx="4294967295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 txBox="1"/>
          <p:nvPr>
            <p:ph type="title"/>
          </p:nvPr>
        </p:nvSpPr>
        <p:spPr>
          <a:xfrm>
            <a:off x="781929" y="25174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ct val="100000"/>
              <a:buFont typeface="Arial"/>
              <a:buNone/>
            </a:pPr>
            <a:r>
              <a:rPr lang="en-US"/>
              <a:t>Working with a dataset</a:t>
            </a:r>
            <a:br>
              <a:rPr lang="en-US"/>
            </a:br>
            <a:br>
              <a:rPr lang="en-US"/>
            </a:br>
            <a:r>
              <a:rPr lang="en-US" sz="3200"/>
              <a:t>(Read, Subset, Visualize)</a:t>
            </a:r>
            <a:endParaRPr/>
          </a:p>
        </p:txBody>
      </p:sp>
      <p:sp>
        <p:nvSpPr>
          <p:cNvPr id="549" name="Google Shape;54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Reading a dataset</a:t>
            </a:r>
            <a:endParaRPr/>
          </a:p>
        </p:txBody>
      </p:sp>
      <p:sp>
        <p:nvSpPr>
          <p:cNvPr id="555" name="Google Shape;555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Function we will use: read.table().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Dataset used: GEO accession: GSE60450.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Tissue of origin: Mammary glands of mouse.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Cell types: Basal stem-cell enriched cells (B) and committed luminal cells (L)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Biological conditions: Virgin, Lactating and Pregnant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# of groups: 2 cell types x 3 conditions = 6 groups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# of replicates: 2 of each group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Try read.table("GSE60450_Lactation-GenewiseCounts.txt").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dat &lt;- read.table("GSE60450_Lactation-GenewiseCounts.txt")</a:t>
            </a:r>
            <a:endParaRPr/>
          </a:p>
        </p:txBody>
      </p:sp>
      <p:sp>
        <p:nvSpPr>
          <p:cNvPr id="556" name="Google Shape;55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Explore the current data</a:t>
            </a:r>
            <a:endParaRPr/>
          </a:p>
        </p:txBody>
      </p:sp>
      <p:sp>
        <p:nvSpPr>
          <p:cNvPr id="562" name="Google Shape;562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View(dat)    #Shows the data in a tabular format.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dim(dat)       #Shows the dimensions of the table, i.e. rows and columns.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colnames(dat)    #Shows the names of columns, if any.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summary(dat)    #Outputs summary statistics of data. Ex- minimum, max, median, etc.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head(dat) #Displays first 6 rows of data.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tail(dat)      #Displays last 6 rows of data.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563" name="Google Shape;56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Extracting parts of data in another variable.</a:t>
            </a:r>
            <a:endParaRPr/>
          </a:p>
        </p:txBody>
      </p:sp>
      <p:sp>
        <p:nvSpPr>
          <p:cNvPr id="569" name="Google Shape;569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geneIds &lt;- dat$EntrezGeneID</a:t>
            </a:r>
            <a:endParaRPr sz="20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$ is used to refer to a feature in the data.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Check what geneIds is.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class(geneIds)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geneIds is an ordered series of values.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Ordered series of values are called vectors in R. </a:t>
            </a:r>
            <a:endParaRPr/>
          </a:p>
        </p:txBody>
      </p:sp>
      <p:sp>
        <p:nvSpPr>
          <p:cNvPr id="570" name="Google Shape;57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Another data type: </a:t>
            </a:r>
            <a:r>
              <a:rPr i="1" lang="en-US" sz="2800">
                <a:solidFill>
                  <a:schemeClr val="lt1"/>
                </a:solidFill>
              </a:rPr>
              <a:t>Factor</a:t>
            </a:r>
            <a:endParaRPr/>
          </a:p>
        </p:txBody>
      </p:sp>
      <p:sp>
        <p:nvSpPr>
          <p:cNvPr id="576" name="Google Shape;576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phenotype_info &lt;- read.table("targets.csv", header = TRUE, sep = ",")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Check what phenotype_info$CellType is.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Character type.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Convert to factor.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phenotype_info$CellType &lt;- as.factor(phenotype_info$CellType)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Factors are used to represent categorical variables for statistical analysis.</a:t>
            </a:r>
            <a:endParaRPr/>
          </a:p>
        </p:txBody>
      </p:sp>
      <p:sp>
        <p:nvSpPr>
          <p:cNvPr id="577" name="Google Shape;57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Goal: To extract subset of data for B cells. 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583" name="Google Shape;583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which_B &lt;- phenotype_info$CellType == "B"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phenotype_info$CellType == "B" compares each value in phenotype_info$CellType with the character “B”.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If a value equals “B”, output is TRUE.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Check what which_B is. (a logical vector)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To extract the subset for B</a:t>
            </a:r>
            <a:r>
              <a:rPr i="1" lang="en-US" sz="2000"/>
              <a:t> </a:t>
            </a:r>
            <a:r>
              <a:rPr lang="en-US" sz="2000"/>
              <a:t>cells: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phenotype_info_B &lt;- phenotype_info[which_B, ]</a:t>
            </a:r>
            <a:endParaRPr/>
          </a:p>
        </p:txBody>
      </p:sp>
      <p:sp>
        <p:nvSpPr>
          <p:cNvPr id="584" name="Google Shape;58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Goal: To extract subset of data for B cells. 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590" name="Google Shape;590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Alternatively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phenotype_info_B &lt;- subset(phenotype_info, CellType == "B") 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If only I had googled!!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Wishing you could just hit enter?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Feeling like a lot of people would want it?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Google!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TRUE for most anything at a beginner level.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If you get an error, someone else would have got it too. Google!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591" name="Google Shape;591;p44"/>
          <p:cNvSpPr txBox="1"/>
          <p:nvPr/>
        </p:nvSpPr>
        <p:spPr>
          <a:xfrm>
            <a:off x="-397565" y="2544417"/>
            <a:ext cx="0" cy="0"/>
          </a:xfrm>
          <a:prstGeom prst="rect">
            <a:avLst/>
          </a:prstGeom>
          <a:noFill/>
          <a:ln cap="flat" cmpd="sng" w="9525">
            <a:solidFill>
              <a:srgbClr val="001E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Basic statistics.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598" name="Google Shape;598;p45"/>
          <p:cNvSpPr txBox="1"/>
          <p:nvPr>
            <p:ph idx="1" type="body"/>
          </p:nvPr>
        </p:nvSpPr>
        <p:spPr>
          <a:xfrm>
            <a:off x="838200" y="1825625"/>
            <a:ext cx="10515600" cy="4462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Mean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mean(dat$MCL1.DG_BC2CTUACXX_ACTTGA_L002_R1)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Median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median(dat$MCL1.DG_BC2CTUACXX_ACTTGA_L002_R1)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Standard deviation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sd(dat$MCL1.DG_BC2CTUACXX_ACTTGA_L002_R1)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Histogram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hist(dat$MCL1.DG_BC2CTUACXX_ACTTGA_L002_R1)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Boxplot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boxplot(dat$MCL1.DG_BC2CTUACXX_ACTTGA_L002_R1)</a:t>
            </a:r>
            <a:endParaRPr/>
          </a:p>
        </p:txBody>
      </p:sp>
      <p:sp>
        <p:nvSpPr>
          <p:cNvPr id="599" name="Google Shape;599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Visualizing data.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605" name="Google Shape;605;p46"/>
          <p:cNvSpPr txBox="1"/>
          <p:nvPr>
            <p:ph idx="1" type="body"/>
          </p:nvPr>
        </p:nvSpPr>
        <p:spPr>
          <a:xfrm>
            <a:off x="838200" y="1825625"/>
            <a:ext cx="10515600" cy="4462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plot(x= log2(1 + dat$MCL1.DG_BC2CTUACXX_ACTTGA_L002_R1),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	 y= log2(1 + dat$MCL1.LC_BC2CTUACXX_GCCAAT_L001_R1))</a:t>
            </a:r>
            <a:endParaRPr/>
          </a:p>
        </p:txBody>
      </p:sp>
      <p:pic>
        <p:nvPicPr>
          <p:cNvPr id="606" name="Google Shape;6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559" y="2760785"/>
            <a:ext cx="6615611" cy="3914058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Visualizing data.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613" name="Google Shape;61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4" name="Google Shape;61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2344" y="1690688"/>
            <a:ext cx="7576458" cy="501239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7"/>
          <p:cNvSpPr txBox="1"/>
          <p:nvPr>
            <p:ph idx="1" type="body"/>
          </p:nvPr>
        </p:nvSpPr>
        <p:spPr>
          <a:xfrm>
            <a:off x="838200" y="1825626"/>
            <a:ext cx="6085114" cy="975632"/>
          </a:xfrm>
          <a:prstGeom prst="rect">
            <a:avLst/>
          </a:prstGeom>
          <a:solidFill>
            <a:schemeClr val="lt1">
              <a:alpha val="7333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●"/>
            </a:pPr>
            <a:r>
              <a:rPr lang="en-US" sz="1400"/>
              <a:t>qplot(x = log2(1 + MCL1.DG_BC2CTUACXX_ACTTGA_L002_R1),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r>
              <a:rPr lang="en-US" sz="1400"/>
              <a:t>	   y = log2(1 + MCL1.LC_BC2CTUACXX_GCCAAT_L001_R1),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r>
              <a:rPr lang="en-US" sz="1400"/>
              <a:t>	   data = dat[1:1000, ], color = Length &gt; 4000)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Session 1 Outline</a:t>
            </a:r>
            <a:endParaRPr/>
          </a:p>
        </p:txBody>
      </p:sp>
      <p:sp>
        <p:nvSpPr>
          <p:cNvPr id="175" name="Google Shape;17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88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Introduction</a:t>
            </a:r>
            <a:endParaRPr sz="2100"/>
          </a:p>
          <a:p>
            <a:pPr indent="-488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/>
              <a:t>Motivation</a:t>
            </a:r>
            <a:endParaRPr sz="2100"/>
          </a:p>
          <a:p>
            <a:pPr indent="-488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/>
              <a:t>RStudio interface</a:t>
            </a:r>
            <a:endParaRPr sz="2100"/>
          </a:p>
          <a:p>
            <a:pPr indent="-488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/>
              <a:t>Basic math operations</a:t>
            </a:r>
            <a:endParaRPr sz="2100"/>
          </a:p>
          <a:p>
            <a:pPr indent="-488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/>
              <a:t>Assigning values to variables</a:t>
            </a:r>
            <a:endParaRPr sz="2100"/>
          </a:p>
          <a:p>
            <a:pPr indent="-488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/>
              <a:t>Commenting in a script</a:t>
            </a:r>
            <a:endParaRPr sz="2100"/>
          </a:p>
          <a:p>
            <a:pPr indent="-488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/>
              <a:t>Logical operators</a:t>
            </a:r>
            <a:endParaRPr sz="2100"/>
          </a:p>
          <a:p>
            <a:pPr indent="-488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/>
              <a:t>Data structures available in R</a:t>
            </a:r>
            <a:endParaRPr sz="2100"/>
          </a:p>
          <a:p>
            <a:pPr indent="-488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/>
              <a:t>Saving R script and workspace</a:t>
            </a:r>
            <a:endParaRPr sz="2100"/>
          </a:p>
          <a:p>
            <a:pPr indent="-488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/>
              <a:t>Intro to functions and libraries</a:t>
            </a:r>
            <a:endParaRPr sz="2100"/>
          </a:p>
          <a:p>
            <a:pPr indent="-488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/>
              <a:t>Hands-on work in RStudio</a:t>
            </a:r>
            <a:endParaRPr sz="21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1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1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1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100"/>
          </a:p>
        </p:txBody>
      </p:sp>
      <p:sp>
        <p:nvSpPr>
          <p:cNvPr id="176" name="Google Shape;17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Visualizing data.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621" name="Google Shape;621;p48"/>
          <p:cNvSpPr txBox="1"/>
          <p:nvPr>
            <p:ph idx="1" type="body"/>
          </p:nvPr>
        </p:nvSpPr>
        <p:spPr>
          <a:xfrm>
            <a:off x="838200" y="1825625"/>
            <a:ext cx="4359442" cy="4462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How to represent grouping of points using shape instead of color?</a:t>
            </a:r>
            <a:endParaRPr/>
          </a:p>
        </p:txBody>
      </p:sp>
      <p:sp>
        <p:nvSpPr>
          <p:cNvPr id="622" name="Google Shape;62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3" name="Google Shape;62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0758" y="1825624"/>
            <a:ext cx="7170821" cy="49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Visualizing data.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629" name="Google Shape;629;p49"/>
          <p:cNvSpPr txBox="1"/>
          <p:nvPr>
            <p:ph idx="1" type="body"/>
          </p:nvPr>
        </p:nvSpPr>
        <p:spPr>
          <a:xfrm>
            <a:off x="838200" y="1825625"/>
            <a:ext cx="10515600" cy="4462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qplot(x = Length &gt; 4000,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y = log2(1 + MCL1.LC_BC2CTUACXX_GCCAAT_L001_R1),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data = dat_subset[1:1000, ], geom = "boxplot")</a:t>
            </a:r>
            <a:endParaRPr/>
          </a:p>
        </p:txBody>
      </p:sp>
      <p:sp>
        <p:nvSpPr>
          <p:cNvPr id="630" name="Google Shape;63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1" name="Google Shape;6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3033" y="0"/>
            <a:ext cx="364740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0"/>
          <p:cNvSpPr txBox="1"/>
          <p:nvPr>
            <p:ph type="title"/>
          </p:nvPr>
        </p:nvSpPr>
        <p:spPr>
          <a:xfrm>
            <a:off x="880403" y="219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</a:pPr>
            <a:r>
              <a:rPr lang="en-US"/>
              <a:t>Loops and conditional statements.</a:t>
            </a:r>
            <a:endParaRPr/>
          </a:p>
        </p:txBody>
      </p:sp>
      <p:sp>
        <p:nvSpPr>
          <p:cNvPr id="637" name="Google Shape;637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Loop over rows in a tabular data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643" name="Google Shape;643;p51"/>
          <p:cNvSpPr txBox="1"/>
          <p:nvPr>
            <p:ph idx="1" type="body"/>
          </p:nvPr>
        </p:nvSpPr>
        <p:spPr>
          <a:xfrm>
            <a:off x="838200" y="1825625"/>
            <a:ext cx="10515600" cy="362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table &lt;- read.table(“targets.csv”)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for (row in table) {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	#Do some calculation for each row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     	...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	…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       }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 </a:t>
            </a:r>
            <a:endParaRPr/>
          </a:p>
        </p:txBody>
      </p:sp>
      <p:sp>
        <p:nvSpPr>
          <p:cNvPr id="644" name="Google Shape;644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Conditional statements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650" name="Google Shape;650;p52"/>
          <p:cNvSpPr txBox="1"/>
          <p:nvPr>
            <p:ph idx="1" type="body"/>
          </p:nvPr>
        </p:nvSpPr>
        <p:spPr>
          <a:xfrm>
            <a:off x="838200" y="1825625"/>
            <a:ext cx="10515600" cy="2872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if (p &lt; 0.05) {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	print(gene_info)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	…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       } else {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	print(gene_name)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/>
              <a:t>       } </a:t>
            </a:r>
            <a:endParaRPr/>
          </a:p>
        </p:txBody>
      </p:sp>
      <p:sp>
        <p:nvSpPr>
          <p:cNvPr id="651" name="Google Shape;651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8"/>
          <p:cNvSpPr txBox="1"/>
          <p:nvPr>
            <p:ph type="title"/>
          </p:nvPr>
        </p:nvSpPr>
        <p:spPr>
          <a:xfrm>
            <a:off x="1021080" y="25034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</a:pPr>
            <a:r>
              <a:rPr lang="en-US"/>
              <a:t>Exercise</a:t>
            </a:r>
            <a:endParaRPr/>
          </a:p>
        </p:txBody>
      </p:sp>
      <p:sp>
        <p:nvSpPr>
          <p:cNvPr id="657" name="Google Shape;657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Reading unclean data.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663" name="Google Shape;663;p60"/>
          <p:cNvSpPr txBox="1"/>
          <p:nvPr>
            <p:ph idx="1" type="body"/>
          </p:nvPr>
        </p:nvSpPr>
        <p:spPr>
          <a:xfrm>
            <a:off x="838200" y="1825625"/>
            <a:ext cx="10515600" cy="2872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“dirty_data.txt” contains data that is formatted differently.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Figure out how to read it.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Tips: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Error message comes in peace. It is your friend!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Google!</a:t>
            </a:r>
            <a:endParaRPr/>
          </a:p>
        </p:txBody>
      </p:sp>
      <p:sp>
        <p:nvSpPr>
          <p:cNvPr id="664" name="Google Shape;664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Make volcano plots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670" name="Google Shape;670;p59"/>
          <p:cNvSpPr txBox="1"/>
          <p:nvPr>
            <p:ph idx="1" type="body"/>
          </p:nvPr>
        </p:nvSpPr>
        <p:spPr>
          <a:xfrm>
            <a:off x="838200" y="1825625"/>
            <a:ext cx="10515600" cy="2872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“DE_result.txt” contains results from DE analysis of the count matrix we used.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Figure out how to make volcano plots.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Answer: Use the EnhancedVolcano package.</a:t>
            </a:r>
            <a:endParaRPr/>
          </a:p>
        </p:txBody>
      </p:sp>
      <p:sp>
        <p:nvSpPr>
          <p:cNvPr id="671" name="Google Shape;671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Alternative file types</a:t>
            </a:r>
            <a:endParaRPr/>
          </a:p>
        </p:txBody>
      </p:sp>
      <p:sp>
        <p:nvSpPr>
          <p:cNvPr id="678" name="Google Shape;678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Scientific studies may involve various kinds of files.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FASTA files for sequences.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FASTQ files for sequencing reads.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SAM files for alignment.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GTF files for gene annotations.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Excel sheets with multiple sheets.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Google for how to read FASTA file in R. (5 min)</a:t>
            </a:r>
            <a:endParaRPr/>
          </a:p>
        </p:txBody>
      </p:sp>
      <p:sp>
        <p:nvSpPr>
          <p:cNvPr id="679" name="Google Shape;679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How to read in FASTA files?</a:t>
            </a:r>
            <a:endParaRPr/>
          </a:p>
        </p:txBody>
      </p:sp>
      <p:sp>
        <p:nvSpPr>
          <p:cNvPr id="686" name="Google Shape;686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Searching for packages returns: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seqinr</a:t>
            </a:r>
            <a:endParaRPr sz="20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Biostrings</a:t>
            </a:r>
            <a:endParaRPr sz="20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…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 with seqinr</a:t>
            </a:r>
            <a:endParaRPr sz="20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install.packages(“seqinr”)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library(seqinr)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read.fasta(“16S.fasta”) 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Check options available with read.fasta.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?read.fasta</a:t>
            </a:r>
            <a:endParaRPr sz="2000"/>
          </a:p>
        </p:txBody>
      </p:sp>
      <p:sp>
        <p:nvSpPr>
          <p:cNvPr id="687" name="Google Shape;687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R:= A calculator with more “buttons” than you will ever use.</a:t>
            </a:r>
            <a:endParaRPr/>
          </a:p>
        </p:txBody>
      </p:sp>
      <p:sp>
        <p:nvSpPr>
          <p:cNvPr id="182" name="Google Shape;182;p4"/>
          <p:cNvSpPr txBox="1"/>
          <p:nvPr>
            <p:ph idx="1" type="body"/>
          </p:nvPr>
        </p:nvSpPr>
        <p:spPr>
          <a:xfrm>
            <a:off x="6327058" y="2079523"/>
            <a:ext cx="5026742" cy="409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●"/>
            </a:pPr>
            <a:r>
              <a:rPr lang="en-US" sz="2400"/>
              <a:t>R can do all that a calculator can.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Open R.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Try 2+3.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Try 2*3.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Try (2+3)/5.</a:t>
            </a:r>
            <a:endParaRPr/>
          </a:p>
          <a:p>
            <a:pPr indent="-2209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●"/>
            </a:pPr>
            <a:r>
              <a:rPr lang="en-US" sz="2400"/>
              <a:t>Conclusion: Off with the calculators!</a:t>
            </a:r>
            <a:endParaRPr/>
          </a:p>
        </p:txBody>
      </p:sp>
      <p:pic>
        <p:nvPicPr>
          <p:cNvPr id="183" name="Google Shape;1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71" y="2228870"/>
            <a:ext cx="4824413" cy="29780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Recap of R topics covered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693" name="Google Shape;693;p63"/>
          <p:cNvSpPr txBox="1"/>
          <p:nvPr>
            <p:ph idx="1" type="body"/>
          </p:nvPr>
        </p:nvSpPr>
        <p:spPr>
          <a:xfrm>
            <a:off x="838200" y="1825625"/>
            <a:ext cx="10515600" cy="2872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RStudio interface. 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Addition, subtraction, basic math operations.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Assigning values to variables.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Commenting in a script.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Logical operators.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 structures available in R.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Intro to functions and libraries.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Reading data.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Troubleshooting error messages.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Exploring data. (Basic summaries such as mean, median, etc.)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Selecting subsets of data.</a:t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/>
              <a:t>Plotting data.</a:t>
            </a:r>
            <a:endParaRPr sz="2000"/>
          </a:p>
        </p:txBody>
      </p:sp>
      <p:sp>
        <p:nvSpPr>
          <p:cNvPr id="694" name="Google Shape;694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Your feedback is important to us!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700" name="Google Shape;700;p64"/>
          <p:cNvSpPr txBox="1"/>
          <p:nvPr>
            <p:ph idx="1" type="body"/>
          </p:nvPr>
        </p:nvSpPr>
        <p:spPr>
          <a:xfrm>
            <a:off x="838200" y="1825625"/>
            <a:ext cx="10515600" cy="2872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https://www.surveymonkey.com/r/F75J6VZ</a:t>
            </a:r>
            <a:r>
              <a:rPr lang="en-US" sz="2000"/>
              <a:t> 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~3 min.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701" name="Google Shape;70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"/>
          <p:cNvSpPr txBox="1"/>
          <p:nvPr>
            <p:ph type="title"/>
          </p:nvPr>
        </p:nvSpPr>
        <p:spPr>
          <a:xfrm>
            <a:off x="978876" y="24049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</a:pPr>
            <a:r>
              <a:rPr lang="en-US"/>
              <a:t>Possibilities</a:t>
            </a:r>
            <a:endParaRPr/>
          </a:p>
        </p:txBody>
      </p:sp>
      <p:sp>
        <p:nvSpPr>
          <p:cNvPr id="707" name="Google Shape;70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Detailed high resolution graphics : Examples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713" name="Google Shape;713;p66"/>
          <p:cNvSpPr txBox="1"/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https://www.r-graph-gallery.com/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Bioconductor for biological data analysis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720" name="Google Shape;720;p67"/>
          <p:cNvSpPr txBox="1"/>
          <p:nvPr/>
        </p:nvSpPr>
        <p:spPr>
          <a:xfrm>
            <a:off x="838201" y="2010251"/>
            <a:ext cx="5056162" cy="4026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edgeR, DESeq2, limma, voom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phyloseq, microbiome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rWikipathways, KEGGgraph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MSstats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bsseq, methylKit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chipseq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CRISPRseek, gCrisprTools, CrispRVariants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2" name="Google Shape;722;p67"/>
          <p:cNvSpPr txBox="1"/>
          <p:nvPr/>
        </p:nvSpPr>
        <p:spPr>
          <a:xfrm>
            <a:off x="6020972" y="2010251"/>
            <a:ext cx="5332828" cy="4026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Differential gene expression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Microbiome data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Pathway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Proteomic data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DNA methylation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ChIP-Seq data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CRISPR related data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Conclusions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728" name="Google Shape;728;p68"/>
          <p:cNvSpPr txBox="1"/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is a “smart” version of calculators.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message comes in peace.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Upcoming workshops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735" name="Google Shape;735;p69"/>
          <p:cNvSpPr txBox="1"/>
          <p:nvPr/>
        </p:nvSpPr>
        <p:spPr>
          <a:xfrm>
            <a:off x="838200" y="1690701"/>
            <a:ext cx="105156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-US" sz="2100">
                <a:solidFill>
                  <a:schemeClr val="dk1"/>
                </a:solidFill>
              </a:rPr>
              <a:t>July 21-22</a:t>
            </a:r>
            <a:r>
              <a:rPr b="1" i="0" lang="en-US" sz="2100" u="none" cap="none" strike="noStrike">
                <a:solidFill>
                  <a:schemeClr val="dk1"/>
                </a:solidFill>
              </a:rPr>
              <a:t> 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-US" sz="2100">
                <a:solidFill>
                  <a:schemeClr val="dk1"/>
                </a:solidFill>
              </a:rPr>
              <a:t>Introduction to RNA-Seq Analysis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August 5 </a:t>
            </a:r>
            <a:r>
              <a:rPr lang="en-US" sz="2100">
                <a:solidFill>
                  <a:schemeClr val="dk1"/>
                </a:solidFill>
              </a:rPr>
              <a:t>| Introduction to ggplot2 with R (UCSF Library)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-US" sz="2100">
                <a:solidFill>
                  <a:schemeClr val="dk1"/>
                </a:solidFill>
              </a:rPr>
              <a:t>August 15-16</a:t>
            </a: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 sz="2100">
                <a:solidFill>
                  <a:schemeClr val="dk1"/>
                </a:solidFill>
              </a:rPr>
              <a:t>Hypothesis Testing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-US" sz="2100">
                <a:solidFill>
                  <a:schemeClr val="dk1"/>
                </a:solidFill>
              </a:rPr>
              <a:t>September 13</a:t>
            </a:r>
            <a:r>
              <a:rPr lang="en-US" sz="2100">
                <a:solidFill>
                  <a:schemeClr val="dk1"/>
                </a:solidFill>
              </a:rPr>
              <a:t> | Intermediate RNA-Seq Analysis Using R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7" name="Google Shape;737;p69"/>
          <p:cNvSpPr txBox="1"/>
          <p:nvPr/>
        </p:nvSpPr>
        <p:spPr>
          <a:xfrm>
            <a:off x="838200" y="4170500"/>
            <a:ext cx="5280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sng" cap="none" strike="noStrik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Science Training Program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9"/>
          <p:cNvSpPr txBox="1"/>
          <p:nvPr/>
        </p:nvSpPr>
        <p:spPr>
          <a:xfrm>
            <a:off x="838200" y="4646000"/>
            <a:ext cx="605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sng" cap="none" strike="noStrik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UCSF Library Data Science Initiative workshops</a:t>
            </a:r>
            <a:endParaRPr b="0" i="0" sz="2100" u="none" cap="none" strike="noStrik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What is R?</a:t>
            </a:r>
            <a:endParaRPr/>
          </a:p>
        </p:txBody>
      </p:sp>
      <p:sp>
        <p:nvSpPr>
          <p:cNvPr id="190" name="Google Shape;190;p5"/>
          <p:cNvSpPr txBox="1"/>
          <p:nvPr>
            <p:ph idx="1" type="body"/>
          </p:nvPr>
        </p:nvSpPr>
        <p:spPr>
          <a:xfrm>
            <a:off x="838200" y="1825625"/>
            <a:ext cx="105156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Collection of “buttons” that will perform mathematical calculations when pressed</a:t>
            </a:r>
            <a:r>
              <a:rPr lang="en-US"/>
              <a:t>. </a:t>
            </a:r>
            <a:r>
              <a:rPr lang="en-US" sz="2000"/>
              <a:t>The way to press “buttons” in R is by writing a command. Examples: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sum(2, 3)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prod(2,3)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sqrt(4)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 is a language and environment for statistical computing and graphics.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Links for useful R commands: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https://www.calvin.edu/~scofield/courses/m143/materials/RcmdsFromClass.pdf</a:t>
            </a:r>
            <a:r>
              <a:rPr lang="en-US" sz="1800"/>
              <a:t> </a:t>
            </a:r>
            <a:endParaRPr sz="18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https://www.personality-project.org/r/r.commands.html</a:t>
            </a:r>
            <a:r>
              <a:rPr lang="en-US" sz="1800"/>
              <a:t> </a:t>
            </a:r>
            <a:endParaRPr sz="18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https://github.com/rstudio/cheatsheets/blob/main/base-r.pdf</a:t>
            </a:r>
            <a:r>
              <a:rPr lang="en-US" sz="1800"/>
              <a:t> </a:t>
            </a:r>
            <a:endParaRPr sz="1800"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https://www.rstudio.com/resources/cheatsheets/</a:t>
            </a:r>
            <a:r>
              <a:rPr lang="en-US" sz="1800"/>
              <a:t> </a:t>
            </a:r>
            <a:r>
              <a:rPr lang="en-US" sz="1800"/>
              <a:t> </a:t>
            </a:r>
            <a:endParaRPr/>
          </a:p>
        </p:txBody>
      </p:sp>
      <p:sp>
        <p:nvSpPr>
          <p:cNvPr id="191" name="Google Shape;19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Excel: A boat to explore the surface of “Data-lantic ocean”.</a:t>
            </a:r>
            <a:br>
              <a:rPr lang="en-US" sz="2400">
                <a:solidFill>
                  <a:schemeClr val="lt1"/>
                </a:solidFill>
              </a:rPr>
            </a:br>
            <a:r>
              <a:rPr lang="en-US" sz="2400">
                <a:solidFill>
                  <a:schemeClr val="lt1"/>
                </a:solidFill>
              </a:rPr>
              <a:t>R: A submarine for deep exploration.</a:t>
            </a:r>
            <a:endParaRPr/>
          </a:p>
        </p:txBody>
      </p:sp>
      <p:pic>
        <p:nvPicPr>
          <p:cNvPr id="197" name="Google Shape;197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00" y="2709049"/>
            <a:ext cx="4824413" cy="271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2769" y="2358276"/>
            <a:ext cx="34163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 txBox="1"/>
          <p:nvPr/>
        </p:nvSpPr>
        <p:spPr>
          <a:xfrm>
            <a:off x="2851688" y="2003403"/>
            <a:ext cx="815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8618371" y="2004776"/>
            <a:ext cx="351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2017-06-23T15:28:02Z</dcterms:created>
  <dc:creator>Julie Langelier</dc:creator>
</cp:coreProperties>
</file>